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6"/>
  </p:notesMasterIdLst>
  <p:sldIdLst>
    <p:sldId id="288" r:id="rId2"/>
    <p:sldId id="377" r:id="rId3"/>
    <p:sldId id="378" r:id="rId4"/>
    <p:sldId id="379" r:id="rId5"/>
    <p:sldId id="370" r:id="rId6"/>
    <p:sldId id="375" r:id="rId7"/>
    <p:sldId id="274" r:id="rId8"/>
    <p:sldId id="381" r:id="rId9"/>
    <p:sldId id="368" r:id="rId10"/>
    <p:sldId id="376" r:id="rId11"/>
    <p:sldId id="372" r:id="rId12"/>
    <p:sldId id="373" r:id="rId13"/>
    <p:sldId id="374" r:id="rId14"/>
    <p:sldId id="322" r:id="rId15"/>
  </p:sldIdLst>
  <p:sldSz cx="9144000" cy="5143500" type="screen16x9"/>
  <p:notesSz cx="6858000" cy="9144000"/>
  <p:embeddedFontLst>
    <p:embeddedFont>
      <p:font typeface="Bahnschrift" panose="020B0502040204020203" pitchFamily="34" charset="0"/>
      <p:regular r:id="rId17"/>
      <p:bold r:id="rId18"/>
    </p:embeddedFont>
    <p:embeddedFont>
      <p:font typeface="Barlow Condensed Medium" panose="00000606000000000000" pitchFamily="2" charset="0"/>
      <p:regular r:id="rId19"/>
      <p:italic r:id="rId20"/>
    </p:embeddedFont>
    <p:embeddedFont>
      <p:font typeface="Barlow Light" panose="00000400000000000000" pitchFamily="2" charset="0"/>
      <p:regular r:id="rId21"/>
      <p:bold r:id="rId22"/>
      <p:italic r:id="rId23"/>
      <p:boldItalic r:id="rId24"/>
    </p:embeddedFont>
    <p:embeddedFont>
      <p:font typeface="Raleway Thin" pitchFamily="2" charset="0"/>
      <p:regular r:id="rId25"/>
      <p:bold r:id="rId26"/>
      <p:italic r:id="rId27"/>
      <p:boldItalic r:id="rId28"/>
    </p:embeddedFont>
    <p:embeddedFont>
      <p:font typeface="Segoe UI" panose="020B0502040204020203" pitchFamily="3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9ADD"/>
    <a:srgbClr val="FFFFFF"/>
    <a:srgbClr val="00B5DD"/>
    <a:srgbClr val="D100EB"/>
    <a:srgbClr val="006DDF"/>
    <a:srgbClr val="02A204"/>
    <a:srgbClr val="E73812"/>
    <a:srgbClr val="328B9C"/>
    <a:srgbClr val="F99901"/>
    <a:srgbClr val="A26F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D5B7B9-7AAB-4E71-8935-5ACDFAD8A81C}">
  <a:tblStyle styleId="{5CD5B7B9-7AAB-4E71-8935-5ACDFAD8A81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10" autoAdjust="0"/>
    <p:restoredTop sz="94660"/>
  </p:normalViewPr>
  <p:slideViewPr>
    <p:cSldViewPr snapToGrid="0">
      <p:cViewPr varScale="1">
        <p:scale>
          <a:sx n="97" d="100"/>
          <a:sy n="97" d="100"/>
        </p:scale>
        <p:origin x="100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983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356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6" r:id="rId3"/>
    <p:sldLayoutId id="2147483659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B9F19-BD26-456C-8C43-4EFE1FDCBD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5904" y="1894233"/>
            <a:ext cx="8353394" cy="1466853"/>
          </a:xfrm>
        </p:spPr>
        <p:txBody>
          <a:bodyPr anchor="ctr"/>
          <a:lstStyle/>
          <a:p>
            <a:pPr algn="ctr">
              <a:lnSpc>
                <a:spcPct val="106000"/>
              </a:lnSpc>
              <a:spcAft>
                <a:spcPts val="800"/>
              </a:spcAft>
            </a:pPr>
            <a:r>
              <a:rPr lang="en-US" sz="3600" dirty="0">
                <a:effectLst/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TRAFFIC VIOLATION DETECTION 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47A5CC-33D5-4126-9C29-D92038844739}"/>
              </a:ext>
            </a:extLst>
          </p:cNvPr>
          <p:cNvSpPr txBox="1"/>
          <p:nvPr/>
        </p:nvSpPr>
        <p:spPr>
          <a:xfrm>
            <a:off x="7256854" y="3653767"/>
            <a:ext cx="3624888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700" b="1" dirty="0">
                <a:solidFill>
                  <a:schemeClr val="bg1">
                    <a:lumMod val="50000"/>
                  </a:schemeClr>
                </a:solidFill>
                <a:latin typeface="Barlow Light" panose="020B0604020202020204" charset="0"/>
              </a:rPr>
              <a:t>Apoorva M</a:t>
            </a:r>
          </a:p>
          <a:p>
            <a:r>
              <a:rPr lang="en-IN" sz="1700" b="1" dirty="0">
                <a:solidFill>
                  <a:schemeClr val="bg1">
                    <a:lumMod val="50000"/>
                  </a:schemeClr>
                </a:solidFill>
                <a:latin typeface="Barlow Light" panose="020B0604020202020204" charset="0"/>
              </a:rPr>
              <a:t>Tanuj M   </a:t>
            </a:r>
          </a:p>
          <a:p>
            <a:r>
              <a:rPr lang="en-IN" sz="1700" b="1" dirty="0">
                <a:solidFill>
                  <a:schemeClr val="bg1">
                    <a:lumMod val="50000"/>
                  </a:schemeClr>
                </a:solidFill>
                <a:latin typeface="Barlow Light" panose="020B0604020202020204" charset="0"/>
              </a:rPr>
              <a:t>Aishwarya 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8F408B-8E16-4EA5-A90D-C30554F12AB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62" t="21236" r="19034" b="16920"/>
          <a:stretch>
            <a:fillRect/>
          </a:stretch>
        </p:blipFill>
        <p:spPr bwMode="auto">
          <a:xfrm>
            <a:off x="7470329" y="17200"/>
            <a:ext cx="1675272" cy="52860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AC613F-075B-404F-9FB3-B92AE1473554}"/>
              </a:ext>
            </a:extLst>
          </p:cNvPr>
          <p:cNvSpPr txBox="1"/>
          <p:nvPr/>
        </p:nvSpPr>
        <p:spPr>
          <a:xfrm>
            <a:off x="868658" y="3361086"/>
            <a:ext cx="316143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1700" b="1" dirty="0">
              <a:solidFill>
                <a:schemeClr val="bg1">
                  <a:lumMod val="50000"/>
                </a:schemeClr>
              </a:solidFill>
              <a:latin typeface="Barlow Light" panose="020B060402020202020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9B9E9E-41B5-4CBA-9163-CB38469A2C0B}"/>
              </a:ext>
            </a:extLst>
          </p:cNvPr>
          <p:cNvSpPr txBox="1"/>
          <p:nvPr/>
        </p:nvSpPr>
        <p:spPr>
          <a:xfrm>
            <a:off x="3323262" y="1459248"/>
            <a:ext cx="56713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Barlow Condensed Medium" panose="020B0604020202020204" pitchFamily="2" charset="0"/>
              </a:rPr>
              <a:t>19AIE303 – SIP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411368-6B13-428E-844C-A5082ECFBB61}"/>
              </a:ext>
            </a:extLst>
          </p:cNvPr>
          <p:cNvSpPr txBox="1"/>
          <p:nvPr/>
        </p:nvSpPr>
        <p:spPr>
          <a:xfrm>
            <a:off x="6916282" y="3299531"/>
            <a:ext cx="278336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900" b="1" dirty="0">
                <a:solidFill>
                  <a:schemeClr val="bg1">
                    <a:lumMod val="50000"/>
                  </a:schemeClr>
                </a:solidFill>
                <a:latin typeface="Barlow Light" panose="020B0604020202020204" charset="0"/>
              </a:rPr>
              <a:t>TEAM MEMBERS:</a:t>
            </a:r>
          </a:p>
        </p:txBody>
      </p:sp>
    </p:spTree>
    <p:extLst>
      <p:ext uri="{BB962C8B-B14F-4D97-AF65-F5344CB8AC3E}">
        <p14:creationId xmlns:p14="http://schemas.microsoft.com/office/powerpoint/2010/main" val="36866060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CD63C9-F97E-4C79-9090-32C17B0A88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8816C99-4886-4C11-AC2B-4BE3DA363319}"/>
              </a:ext>
            </a:extLst>
          </p:cNvPr>
          <p:cNvSpPr txBox="1">
            <a:spLocks/>
          </p:cNvSpPr>
          <p:nvPr/>
        </p:nvSpPr>
        <p:spPr>
          <a:xfrm>
            <a:off x="425001" y="590066"/>
            <a:ext cx="8452474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sz="3600" dirty="0">
                <a:latin typeface="Bahnschrift" panose="020B0502040204020203" pitchFamily="34" charset="0"/>
              </a:rPr>
              <a:t>HELMET DETECTION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5F3DB7-D2EC-4B11-BC99-D4626724D7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938" y="1424337"/>
            <a:ext cx="3991965" cy="24791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957771-7F7F-4817-AEEF-74C762094ED5}"/>
              </a:ext>
            </a:extLst>
          </p:cNvPr>
          <p:cNvSpPr txBox="1"/>
          <p:nvPr/>
        </p:nvSpPr>
        <p:spPr>
          <a:xfrm>
            <a:off x="804531" y="1494348"/>
            <a:ext cx="460035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YOLO V4 - DARKNET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OBJECT DETECTION MODEL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0D1328-296A-43FD-B693-FC0862E327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531" y="2733910"/>
            <a:ext cx="3101609" cy="153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710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CD63C9-F97E-4C79-9090-32C17B0A88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8816C99-4886-4C11-AC2B-4BE3DA363319}"/>
              </a:ext>
            </a:extLst>
          </p:cNvPr>
          <p:cNvSpPr txBox="1">
            <a:spLocks/>
          </p:cNvSpPr>
          <p:nvPr/>
        </p:nvSpPr>
        <p:spPr>
          <a:xfrm>
            <a:off x="425001" y="590066"/>
            <a:ext cx="8452474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sz="3600" dirty="0">
                <a:latin typeface="Bahnschrift" panose="020B0502040204020203" pitchFamily="34" charset="0"/>
              </a:rPr>
              <a:t>LICENSE PLATE DETECTION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BB71EF-22D5-462E-B15B-148FE4CBA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036" y="1131416"/>
            <a:ext cx="2855681" cy="37426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C145A4-A19C-4F3F-8269-B7F53E4BAB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5725" y="1191942"/>
            <a:ext cx="2569977" cy="1841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63F3E0-B3C3-47EC-ACD4-00A98C6252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2346" y="3331445"/>
            <a:ext cx="1118235" cy="20129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36C34B-84C2-430C-A864-C5D4B23155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1238" y="3778520"/>
            <a:ext cx="3304540" cy="3460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023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CD63C9-F97E-4C79-9090-32C17B0A88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0813A4-1E83-4A4B-A6B7-8E4AD631FA75}"/>
              </a:ext>
            </a:extLst>
          </p:cNvPr>
          <p:cNvSpPr txBox="1"/>
          <p:nvPr/>
        </p:nvSpPr>
        <p:spPr>
          <a:xfrm>
            <a:off x="691418" y="1474293"/>
            <a:ext cx="8027581" cy="1867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Segoe UI" panose="020B0502040204020203" pitchFamily="34" charset="0"/>
                <a:cs typeface="Segoe UI" panose="020B0502040204020203" pitchFamily="34" charset="0"/>
              </a:rPr>
              <a:t>Objects that weren’t vehicles were being detected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Segoe UI" panose="020B0502040204020203" pitchFamily="34" charset="0"/>
                <a:cs typeface="Segoe UI" panose="020B0502040204020203" pitchFamily="34" charset="0"/>
              </a:rPr>
              <a:t>Number Plates Unreadable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Segoe UI" panose="020B0502040204020203" pitchFamily="34" charset="0"/>
                <a:cs typeface="Segoe UI" panose="020B0502040204020203" pitchFamily="34" charset="0"/>
              </a:rPr>
              <a:t>Multiple vehicles speeds were unable to be detected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Segoe UI" panose="020B0502040204020203" pitchFamily="34" charset="0"/>
                <a:cs typeface="Segoe UI" panose="020B0502040204020203" pitchFamily="34" charset="0"/>
              </a:rPr>
              <a:t>Vehicles close together were clubbed as single object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8816C99-4886-4C11-AC2B-4BE3DA363319}"/>
              </a:ext>
            </a:extLst>
          </p:cNvPr>
          <p:cNvSpPr txBox="1">
            <a:spLocks/>
          </p:cNvSpPr>
          <p:nvPr/>
        </p:nvSpPr>
        <p:spPr>
          <a:xfrm>
            <a:off x="425001" y="590066"/>
            <a:ext cx="8452474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sz="3600" dirty="0">
                <a:latin typeface="Bahnschrift" panose="020B0502040204020203" pitchFamily="34" charset="0"/>
              </a:rPr>
              <a:t>PROJECT CHALLENGES AND UPDATES</a:t>
            </a:r>
          </a:p>
        </p:txBody>
      </p:sp>
    </p:spTree>
    <p:extLst>
      <p:ext uri="{BB962C8B-B14F-4D97-AF65-F5344CB8AC3E}">
        <p14:creationId xmlns:p14="http://schemas.microsoft.com/office/powerpoint/2010/main" val="31169205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CD63C9-F97E-4C79-9090-32C17B0A88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0813A4-1E83-4A4B-A6B7-8E4AD631FA75}"/>
              </a:ext>
            </a:extLst>
          </p:cNvPr>
          <p:cNvSpPr txBox="1"/>
          <p:nvPr/>
        </p:nvSpPr>
        <p:spPr>
          <a:xfrm>
            <a:off x="662763" y="1340643"/>
            <a:ext cx="7483145" cy="3165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Segoe UI" panose="020B0502040204020203" pitchFamily="34" charset="0"/>
                <a:cs typeface="Segoe UI" panose="020B0502040204020203" pitchFamily="34" charset="0"/>
              </a:rPr>
              <a:t>A traffic violation detection system must be realized in real-time as the authorities track the roads all the time.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Segoe UI" panose="020B0502040204020203" pitchFamily="34" charset="0"/>
                <a:cs typeface="Segoe UI" panose="020B0502040204020203" pitchFamily="34" charset="0"/>
              </a:rPr>
              <a:t>The idea behind this project was to successfully implement detection systems for keeping check of specific road safety rules being followed.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Segoe UI" panose="020B0502040204020203" pitchFamily="34" charset="0"/>
                <a:cs typeface="Segoe UI" panose="020B0502040204020203" pitchFamily="34" charset="0"/>
              </a:rPr>
              <a:t>We’ve taken care of detecting vehicles exceeding the speed limit, violating helmet rule, jumping signal, and the license plates of those vehicles are also detected.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Segoe UI" panose="020B0502040204020203" pitchFamily="34" charset="0"/>
                <a:cs typeface="Segoe UI" panose="020B0502040204020203" pitchFamily="34" charset="0"/>
              </a:rPr>
              <a:t>Extend this project in detecting other traffic violating rules.</a:t>
            </a:r>
          </a:p>
          <a:p>
            <a:pPr>
              <a:lnSpc>
                <a:spcPct val="150000"/>
              </a:lnSpc>
            </a:pP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8816C99-4886-4C11-AC2B-4BE3DA363319}"/>
              </a:ext>
            </a:extLst>
          </p:cNvPr>
          <p:cNvSpPr txBox="1">
            <a:spLocks/>
          </p:cNvSpPr>
          <p:nvPr/>
        </p:nvSpPr>
        <p:spPr>
          <a:xfrm>
            <a:off x="425001" y="590066"/>
            <a:ext cx="8452474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sz="3600" dirty="0">
                <a:latin typeface="Bahnschrift" panose="020B0502040204020203" pitchFamily="34" charset="0"/>
              </a:rPr>
              <a:t>CONCLUSION AND FUTURE SCOPE</a:t>
            </a:r>
          </a:p>
        </p:txBody>
      </p:sp>
    </p:spTree>
    <p:extLst>
      <p:ext uri="{BB962C8B-B14F-4D97-AF65-F5344CB8AC3E}">
        <p14:creationId xmlns:p14="http://schemas.microsoft.com/office/powerpoint/2010/main" val="25565835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E79242-C8D2-4EE7-A9BD-C20DB75C975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7A97A1-17B9-4090-9E17-FC11757057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364"/>
          <a:stretch/>
        </p:blipFill>
        <p:spPr>
          <a:xfrm>
            <a:off x="0" y="0"/>
            <a:ext cx="4721601" cy="5143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D89A4E5-3BA1-4812-B7CF-1A318D82241F}"/>
              </a:ext>
            </a:extLst>
          </p:cNvPr>
          <p:cNvSpPr/>
          <p:nvPr/>
        </p:nvSpPr>
        <p:spPr>
          <a:xfrm>
            <a:off x="4721601" y="0"/>
            <a:ext cx="4422399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D68E1F3-AAD3-4923-8888-A7D1515398C3}"/>
              </a:ext>
            </a:extLst>
          </p:cNvPr>
          <p:cNvSpPr/>
          <p:nvPr/>
        </p:nvSpPr>
        <p:spPr>
          <a:xfrm>
            <a:off x="4671237" y="1699259"/>
            <a:ext cx="4472763" cy="1780431"/>
          </a:xfrm>
          <a:prstGeom prst="rect">
            <a:avLst/>
          </a:prstGeom>
          <a:solidFill>
            <a:srgbClr val="019A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4AAA08-E242-4B8A-9928-B564B4E796FC}"/>
              </a:ext>
            </a:extLst>
          </p:cNvPr>
          <p:cNvSpPr txBox="1"/>
          <p:nvPr/>
        </p:nvSpPr>
        <p:spPr>
          <a:xfrm>
            <a:off x="3859619" y="2248584"/>
            <a:ext cx="460035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66597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CD63C9-F97E-4C79-9090-32C17B0A88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0813A4-1E83-4A4B-A6B7-8E4AD631FA75}"/>
              </a:ext>
            </a:extLst>
          </p:cNvPr>
          <p:cNvSpPr txBox="1"/>
          <p:nvPr/>
        </p:nvSpPr>
        <p:spPr>
          <a:xfrm>
            <a:off x="485554" y="1460116"/>
            <a:ext cx="748314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Automate traffic signal violation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Make it easy for the traffic police department to monitor the traffic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Detecting and tracking the vehicle and their activities accurately</a:t>
            </a:r>
          </a:p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8816C99-4886-4C11-AC2B-4BE3DA363319}"/>
              </a:ext>
            </a:extLst>
          </p:cNvPr>
          <p:cNvSpPr txBox="1">
            <a:spLocks/>
          </p:cNvSpPr>
          <p:nvPr/>
        </p:nvSpPr>
        <p:spPr>
          <a:xfrm>
            <a:off x="485554" y="675126"/>
            <a:ext cx="8452474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GB" sz="3600" dirty="0">
                <a:latin typeface="Bahnschrift" panose="020B0502040204020203" pitchFamily="34" charset="0"/>
                <a:cs typeface="Calibri" panose="020F0502020204030204" pitchFamily="34" charset="0"/>
              </a:rPr>
              <a:t>OBJECTIVES</a:t>
            </a:r>
            <a:endParaRPr lang="en-US" sz="3600" dirty="0">
              <a:latin typeface="Bahnschrift" panose="020B0502040204020203" pitchFamily="34" charset="0"/>
            </a:endParaRP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5F69F1FE-FBDC-4665-A468-80641F1BCD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6952" y="2959976"/>
            <a:ext cx="4367048" cy="2183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3915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CD63C9-F97E-4C79-9090-32C17B0A88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8816C99-4886-4C11-AC2B-4BE3DA363319}"/>
              </a:ext>
            </a:extLst>
          </p:cNvPr>
          <p:cNvSpPr txBox="1">
            <a:spLocks/>
          </p:cNvSpPr>
          <p:nvPr/>
        </p:nvSpPr>
        <p:spPr>
          <a:xfrm>
            <a:off x="425001" y="590066"/>
            <a:ext cx="8452474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sz="3600" dirty="0">
                <a:latin typeface="Bahnschrift" panose="020B0502040204020203" pitchFamily="34" charset="0"/>
              </a:rPr>
              <a:t>SYSTEM OVERVIEW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A279C7-C454-4958-A532-06B853350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501" y="1466230"/>
            <a:ext cx="3685436" cy="25847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F57A3E0-7E2A-4C5B-B760-6A93E6202B4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2762" y="1973536"/>
            <a:ext cx="4498575" cy="14971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33981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CD63C9-F97E-4C79-9090-32C17B0A88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8816C99-4886-4C11-AC2B-4BE3DA363319}"/>
              </a:ext>
            </a:extLst>
          </p:cNvPr>
          <p:cNvSpPr txBox="1">
            <a:spLocks/>
          </p:cNvSpPr>
          <p:nvPr/>
        </p:nvSpPr>
        <p:spPr>
          <a:xfrm>
            <a:off x="425001" y="590066"/>
            <a:ext cx="8452474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sz="3600" dirty="0">
                <a:latin typeface="Bahnschrift" panose="020B0502040204020203" pitchFamily="34" charset="0"/>
              </a:rPr>
              <a:t>SIGNAL VIOLATION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233DD4-E5B6-44BD-8078-F2825FEF65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1165" y="1467293"/>
            <a:ext cx="4106040" cy="243521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0420FBA-34E0-40DF-8875-DB9D7CBCA654}"/>
              </a:ext>
            </a:extLst>
          </p:cNvPr>
          <p:cNvSpPr txBox="1"/>
          <p:nvPr/>
        </p:nvSpPr>
        <p:spPr>
          <a:xfrm>
            <a:off x="546795" y="1409521"/>
            <a:ext cx="4600352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VIDEO ACQUISITION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OBJECT RECOGNITION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REGION OF INTEREST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SIGNAL COLORS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1583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39C3D9-A5ED-43E1-AA1B-7C6F477842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848922-836C-455F-831C-40BD6990E4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85"/>
          <a:stretch/>
        </p:blipFill>
        <p:spPr bwMode="auto">
          <a:xfrm>
            <a:off x="5551980" y="1529397"/>
            <a:ext cx="3325495" cy="268732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B68B75-18F8-4D9C-8542-AEAFDFACE26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70" y="1751730"/>
            <a:ext cx="4762500" cy="220535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F1F77F6-5469-449D-A02A-C38F0E960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928" y="637305"/>
            <a:ext cx="7200900" cy="1114425"/>
          </a:xfrm>
        </p:spPr>
        <p:txBody>
          <a:bodyPr/>
          <a:lstStyle/>
          <a:p>
            <a:r>
              <a:rPr lang="en-US" sz="3600" dirty="0">
                <a:latin typeface="Bahnschrift" panose="020B0502040204020203" pitchFamily="34" charset="0"/>
              </a:rPr>
              <a:t>SAVING VEHICLE DATA</a:t>
            </a:r>
            <a:endParaRPr lang="en-AE" sz="36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4235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CD63C9-F97E-4C79-9090-32C17B0A88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8816C99-4886-4C11-AC2B-4BE3DA363319}"/>
              </a:ext>
            </a:extLst>
          </p:cNvPr>
          <p:cNvSpPr txBox="1">
            <a:spLocks/>
          </p:cNvSpPr>
          <p:nvPr/>
        </p:nvSpPr>
        <p:spPr>
          <a:xfrm>
            <a:off x="425001" y="590066"/>
            <a:ext cx="8452474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sz="3600" dirty="0">
                <a:latin typeface="Bahnschrift" panose="020B0502040204020203" pitchFamily="34" charset="0"/>
              </a:rPr>
              <a:t>PROJECT MODEL – OBJECT TRACKING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E3571BA5-F283-406E-9530-826CB12767D6}"/>
              </a:ext>
            </a:extLst>
          </p:cNvPr>
          <p:cNvSpPr/>
          <p:nvPr/>
        </p:nvSpPr>
        <p:spPr>
          <a:xfrm>
            <a:off x="3355659" y="1943100"/>
            <a:ext cx="450532" cy="510540"/>
          </a:xfrm>
          <a:prstGeom prst="right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 sz="105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49C1260C-9E77-423C-B160-FE836EADE93B}"/>
              </a:ext>
            </a:extLst>
          </p:cNvPr>
          <p:cNvSpPr/>
          <p:nvPr/>
        </p:nvSpPr>
        <p:spPr>
          <a:xfrm>
            <a:off x="6736257" y="1934931"/>
            <a:ext cx="450532" cy="510540"/>
          </a:xfrm>
          <a:prstGeom prst="right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 sz="105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7CD88180-4A71-4958-9CC6-1F7A4868F3A6}"/>
              </a:ext>
            </a:extLst>
          </p:cNvPr>
          <p:cNvSpPr/>
          <p:nvPr/>
        </p:nvSpPr>
        <p:spPr>
          <a:xfrm rot="5400000">
            <a:off x="7756455" y="2905128"/>
            <a:ext cx="450532" cy="510540"/>
          </a:xfrm>
          <a:prstGeom prst="right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 sz="105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D502D635-11B9-457B-B0CD-5554C6CC669B}"/>
              </a:ext>
            </a:extLst>
          </p:cNvPr>
          <p:cNvSpPr/>
          <p:nvPr/>
        </p:nvSpPr>
        <p:spPr>
          <a:xfrm rot="10800000">
            <a:off x="6857643" y="3689748"/>
            <a:ext cx="450532" cy="510540"/>
          </a:xfrm>
          <a:prstGeom prst="right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 sz="105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B73971-97CB-4C33-AD65-77C9AC71900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85788" y="1374933"/>
            <a:ext cx="2769871" cy="163053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3362867-9775-44F7-A760-70AFCCA75E70}"/>
              </a:ext>
            </a:extLst>
          </p:cNvPr>
          <p:cNvPicPr/>
          <p:nvPr/>
        </p:nvPicPr>
        <p:blipFill rotWithShape="1">
          <a:blip r:embed="rId3"/>
          <a:srcRect b="14478"/>
          <a:stretch/>
        </p:blipFill>
        <p:spPr>
          <a:xfrm>
            <a:off x="3806191" y="1311579"/>
            <a:ext cx="2930065" cy="171538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EDEDC8E-2A78-4BBB-BCBF-D05339D38478}"/>
              </a:ext>
            </a:extLst>
          </p:cNvPr>
          <p:cNvSpPr/>
          <p:nvPr/>
        </p:nvSpPr>
        <p:spPr>
          <a:xfrm>
            <a:off x="7215911" y="1415412"/>
            <a:ext cx="1531620" cy="15035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DETECT CONTOURS</a:t>
            </a:r>
            <a:endParaRPr lang="en-AE" sz="10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39EDA78-3D8A-4DAE-80D6-59DD163E031B}"/>
              </a:ext>
            </a:extLst>
          </p:cNvPr>
          <p:cNvSpPr/>
          <p:nvPr/>
        </p:nvSpPr>
        <p:spPr>
          <a:xfrm>
            <a:off x="3580925" y="3406618"/>
            <a:ext cx="3256865" cy="10767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OBJECT TRACKER</a:t>
            </a:r>
            <a:endParaRPr lang="en-AE" sz="10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78C03D4-FB15-4123-8175-93B46F7D8122}"/>
              </a:ext>
            </a:extLst>
          </p:cNvPr>
          <p:cNvSpPr/>
          <p:nvPr/>
        </p:nvSpPr>
        <p:spPr>
          <a:xfrm>
            <a:off x="7308176" y="3385664"/>
            <a:ext cx="1467750" cy="10977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ELIMINATE</a:t>
            </a:r>
          </a:p>
          <a:p>
            <a:pPr algn="ctr"/>
            <a:r>
              <a:rPr lang="en-US" sz="1050" dirty="0"/>
              <a:t>BASED ON AREA</a:t>
            </a:r>
            <a:endParaRPr lang="en-AE" sz="1050" dirty="0"/>
          </a:p>
        </p:txBody>
      </p:sp>
    </p:spTree>
    <p:extLst>
      <p:ext uri="{BB962C8B-B14F-4D97-AF65-F5344CB8AC3E}">
        <p14:creationId xmlns:p14="http://schemas.microsoft.com/office/powerpoint/2010/main" val="2115082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B908F-FBEB-4374-BF01-1EECB061A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195" y="209330"/>
            <a:ext cx="7200900" cy="1114425"/>
          </a:xfrm>
        </p:spPr>
        <p:txBody>
          <a:bodyPr/>
          <a:lstStyle/>
          <a:p>
            <a:r>
              <a:rPr lang="en-US" sz="3600" dirty="0">
                <a:latin typeface="Bahnschrift" panose="020B0502040204020203" pitchFamily="34" charset="0"/>
              </a:rPr>
              <a:t>SPEED ESTIMATION</a:t>
            </a:r>
            <a:endParaRPr lang="en-AE" sz="3600" dirty="0">
              <a:latin typeface="Bahnschrift" panose="020B0502040204020203" pitchFamily="34" charset="0"/>
            </a:endParaRPr>
          </a:p>
        </p:txBody>
      </p:sp>
      <p:pic>
        <p:nvPicPr>
          <p:cNvPr id="1026" name="Picture 2" descr="Straight Road Stock Illustrations, Images &amp; Vectors | Shutterstock">
            <a:extLst>
              <a:ext uri="{FF2B5EF4-FFF2-40B4-BE49-F238E27FC236}">
                <a16:creationId xmlns:a16="http://schemas.microsoft.com/office/drawing/2014/main" id="{8FD188F0-1F00-4345-BCD7-750156A8E2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62"/>
          <a:stretch/>
        </p:blipFill>
        <p:spPr bwMode="auto">
          <a:xfrm>
            <a:off x="6831" y="777716"/>
            <a:ext cx="9130338" cy="4312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7032F67-E6BF-4E97-989C-CD151D6838BD}"/>
              </a:ext>
            </a:extLst>
          </p:cNvPr>
          <p:cNvCxnSpPr/>
          <p:nvPr/>
        </p:nvCxnSpPr>
        <p:spPr>
          <a:xfrm>
            <a:off x="0" y="4250531"/>
            <a:ext cx="913716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B53354C-5637-4316-A254-9E1D93F3097B}"/>
              </a:ext>
            </a:extLst>
          </p:cNvPr>
          <p:cNvCxnSpPr>
            <a:cxnSpLocks/>
          </p:cNvCxnSpPr>
          <p:nvPr/>
        </p:nvCxnSpPr>
        <p:spPr>
          <a:xfrm>
            <a:off x="7144" y="2043113"/>
            <a:ext cx="913716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Hatchback rear view silhouette #AD , #affiliate, #ad, #rear, #view,  #silhouette, #Hatchback | Hatchback, Rear view, Person png">
            <a:extLst>
              <a:ext uri="{FF2B5EF4-FFF2-40B4-BE49-F238E27FC236}">
                <a16:creationId xmlns:a16="http://schemas.microsoft.com/office/drawing/2014/main" id="{5646567A-727D-42F3-837C-4DE8B9D9D0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7" t="10471" b="12196"/>
          <a:stretch/>
        </p:blipFill>
        <p:spPr bwMode="auto">
          <a:xfrm>
            <a:off x="5064919" y="2978945"/>
            <a:ext cx="1721642" cy="1345759"/>
          </a:xfrm>
          <a:prstGeom prst="rect">
            <a:avLst/>
          </a:prstGeom>
          <a:noFill/>
          <a:ln w="76200">
            <a:solidFill>
              <a:srgbClr val="92D0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68CB70-273A-48D8-9F1A-1D71CE4BA907}"/>
              </a:ext>
            </a:extLst>
          </p:cNvPr>
          <p:cNvSpPr txBox="1"/>
          <p:nvPr/>
        </p:nvSpPr>
        <p:spPr>
          <a:xfrm>
            <a:off x="-313" y="3211785"/>
            <a:ext cx="1143262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>
                <a:solidFill>
                  <a:srgbClr val="FF0000"/>
                </a:solidFill>
              </a:rPr>
              <a:t>START </a:t>
            </a:r>
          </a:p>
          <a:p>
            <a:r>
              <a:rPr lang="en-US" sz="2100" dirty="0">
                <a:solidFill>
                  <a:srgbClr val="FF0000"/>
                </a:solidFill>
              </a:rPr>
              <a:t>TIMER </a:t>
            </a:r>
          </a:p>
          <a:p>
            <a:r>
              <a:rPr lang="en-US" sz="2100" dirty="0">
                <a:solidFill>
                  <a:srgbClr val="FF0000"/>
                </a:solidFill>
              </a:rPr>
              <a:t> s1[ID]</a:t>
            </a:r>
            <a:endParaRPr lang="en-AE" sz="2100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1262DC-75FE-4AB5-8B22-5121E59335FE}"/>
              </a:ext>
            </a:extLst>
          </p:cNvPr>
          <p:cNvSpPr txBox="1"/>
          <p:nvPr/>
        </p:nvSpPr>
        <p:spPr>
          <a:xfrm>
            <a:off x="-313" y="1628151"/>
            <a:ext cx="244490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>
                <a:solidFill>
                  <a:srgbClr val="FF0000"/>
                </a:solidFill>
              </a:rPr>
              <a:t>END TIMER s2[ID]</a:t>
            </a:r>
            <a:endParaRPr lang="en-AE" sz="2100" dirty="0">
              <a:solidFill>
                <a:srgbClr val="FF0000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1A4C914-8D98-475B-BC44-21466219FFFE}"/>
              </a:ext>
            </a:extLst>
          </p:cNvPr>
          <p:cNvCxnSpPr>
            <a:cxnSpLocks/>
          </p:cNvCxnSpPr>
          <p:nvPr/>
        </p:nvCxnSpPr>
        <p:spPr>
          <a:xfrm>
            <a:off x="7144" y="1614488"/>
            <a:ext cx="9137169" cy="0"/>
          </a:xfrm>
          <a:prstGeom prst="line">
            <a:avLst/>
          </a:prstGeom>
          <a:ln w="762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665D8F-B1CA-4200-9055-BA533CE77CC5}"/>
              </a:ext>
            </a:extLst>
          </p:cNvPr>
          <p:cNvSpPr txBox="1"/>
          <p:nvPr/>
        </p:nvSpPr>
        <p:spPr>
          <a:xfrm>
            <a:off x="6832" y="948914"/>
            <a:ext cx="3012363" cy="738664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2100" dirty="0">
                <a:solidFill>
                  <a:srgbClr val="FFC000"/>
                </a:solidFill>
              </a:rPr>
              <a:t>CAPTURE IMAGE and </a:t>
            </a:r>
          </a:p>
          <a:p>
            <a:r>
              <a:rPr lang="en-US" sz="2100" dirty="0">
                <a:solidFill>
                  <a:srgbClr val="FFC000"/>
                </a:solidFill>
              </a:rPr>
              <a:t>SAVE SPEED</a:t>
            </a:r>
            <a:endParaRPr lang="en-AE" sz="21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4232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CD63C9-F97E-4C79-9090-32C17B0A88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8816C99-4886-4C11-AC2B-4BE3DA363319}"/>
              </a:ext>
            </a:extLst>
          </p:cNvPr>
          <p:cNvSpPr txBox="1">
            <a:spLocks/>
          </p:cNvSpPr>
          <p:nvPr/>
        </p:nvSpPr>
        <p:spPr>
          <a:xfrm>
            <a:off x="425001" y="590066"/>
            <a:ext cx="8452474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sz="3600" dirty="0">
                <a:latin typeface="Bahnschrift" panose="020B0502040204020203" pitchFamily="34" charset="0"/>
              </a:rPr>
              <a:t>SAVE VEHICLE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B2956E3-E2C1-4180-9583-FB93DED07171}"/>
              </a:ext>
            </a:extLst>
          </p:cNvPr>
          <p:cNvSpPr/>
          <p:nvPr/>
        </p:nvSpPr>
        <p:spPr>
          <a:xfrm>
            <a:off x="1424763" y="1212112"/>
            <a:ext cx="2337444" cy="356317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050" dirty="0"/>
              <a:t>TRAFFIC RECORDS</a:t>
            </a:r>
            <a:endParaRPr lang="en-AE" sz="10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A0EBB6-4C7E-4A66-86E0-DB8A82AC4F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1"/>
          <a:stretch/>
        </p:blipFill>
        <p:spPr>
          <a:xfrm>
            <a:off x="4524359" y="1212112"/>
            <a:ext cx="2928272" cy="3764961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83FD6B61-220E-4573-B6A3-0EB544B4599C}"/>
              </a:ext>
            </a:extLst>
          </p:cNvPr>
          <p:cNvGrpSpPr/>
          <p:nvPr/>
        </p:nvGrpSpPr>
        <p:grpSpPr>
          <a:xfrm>
            <a:off x="1596932" y="1835646"/>
            <a:ext cx="1993106" cy="1993106"/>
            <a:chOff x="6496050" y="3428999"/>
            <a:chExt cx="2657475" cy="2657475"/>
          </a:xfrm>
        </p:grpSpPr>
        <p:pic>
          <p:nvPicPr>
            <p:cNvPr id="8" name="Picture 2" descr="Straight Road Stock Illustrations, Images &amp; Vectors | Shutterstock">
              <a:extLst>
                <a:ext uri="{FF2B5EF4-FFF2-40B4-BE49-F238E27FC236}">
                  <a16:creationId xmlns:a16="http://schemas.microsoft.com/office/drawing/2014/main" id="{0C2F0F05-F48E-4A54-82F7-E554AEBB5B9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285" t="38035" r="24885" b="19709"/>
            <a:stretch/>
          </p:blipFill>
          <p:spPr bwMode="auto">
            <a:xfrm>
              <a:off x="6496050" y="3428999"/>
              <a:ext cx="2657475" cy="26574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6" descr="Hatchback rear view silhouette #AD , #affiliate, #ad, #rear, #view,  #silhouette, #Hatchback | Hatchback, Rear view, Person png">
              <a:extLst>
                <a:ext uri="{FF2B5EF4-FFF2-40B4-BE49-F238E27FC236}">
                  <a16:creationId xmlns:a16="http://schemas.microsoft.com/office/drawing/2014/main" id="{9F32CE99-FE85-4DA9-BE6C-22CDC1035C0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7" t="10471" b="12196"/>
            <a:stretch/>
          </p:blipFill>
          <p:spPr bwMode="auto">
            <a:xfrm>
              <a:off x="6753225" y="3971926"/>
              <a:ext cx="2295523" cy="1794345"/>
            </a:xfrm>
            <a:prstGeom prst="rect">
              <a:avLst/>
            </a:prstGeom>
            <a:noFill/>
            <a:ln w="76200">
              <a:solidFill>
                <a:srgbClr val="92D05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8F9C62C-1766-4C32-9467-455BBE72FF24}"/>
              </a:ext>
            </a:extLst>
          </p:cNvPr>
          <p:cNvSpPr txBox="1"/>
          <p:nvPr/>
        </p:nvSpPr>
        <p:spPr>
          <a:xfrm>
            <a:off x="1965749" y="3991632"/>
            <a:ext cx="125547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ID_SPEED_60.txt</a:t>
            </a:r>
            <a:endParaRPr lang="en-AE" sz="1050" dirty="0"/>
          </a:p>
        </p:txBody>
      </p:sp>
    </p:spTree>
    <p:extLst>
      <p:ext uri="{BB962C8B-B14F-4D97-AF65-F5344CB8AC3E}">
        <p14:creationId xmlns:p14="http://schemas.microsoft.com/office/powerpoint/2010/main" val="3337525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C753F-5418-4209-A14C-64D69F046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972" y="231397"/>
            <a:ext cx="7200900" cy="1114425"/>
          </a:xfrm>
        </p:spPr>
        <p:txBody>
          <a:bodyPr/>
          <a:lstStyle/>
          <a:p>
            <a:r>
              <a:rPr lang="en-US" sz="3600" dirty="0">
                <a:latin typeface="Bahnschrift" panose="020B0502040204020203" pitchFamily="34" charset="0"/>
              </a:rPr>
              <a:t>SCREENSHOTS</a:t>
            </a:r>
            <a:endParaRPr lang="en-AE" sz="3600" dirty="0">
              <a:latin typeface="Bahnschrift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3BAC05-3832-4379-9567-847C54F5A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717" y="1029610"/>
            <a:ext cx="3462168" cy="22501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26E3FC-F6E8-4AFE-B159-68825D3B04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7040" y="454829"/>
            <a:ext cx="3335003" cy="42338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6D37A98-C6B1-40D4-804E-8470EB571F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536" y="3452418"/>
            <a:ext cx="4572000" cy="1251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553433"/>
      </p:ext>
    </p:extLst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2478</TotalTime>
  <Words>248</Words>
  <Application>Microsoft Office PowerPoint</Application>
  <PresentationFormat>On-screen Show (16:9)</PresentationFormat>
  <Paragraphs>61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Segoe UI</vt:lpstr>
      <vt:lpstr>Bahnschrift</vt:lpstr>
      <vt:lpstr>Barlow Condensed Medium</vt:lpstr>
      <vt:lpstr>Raleway Thin</vt:lpstr>
      <vt:lpstr>Barlow Light</vt:lpstr>
      <vt:lpstr>Arial</vt:lpstr>
      <vt:lpstr>Gaoler template</vt:lpstr>
      <vt:lpstr>TRAFFIC VIOLATION DETECTION SYSTEM</vt:lpstr>
      <vt:lpstr>PowerPoint Presentation</vt:lpstr>
      <vt:lpstr>PowerPoint Presentation</vt:lpstr>
      <vt:lpstr>PowerPoint Presentation</vt:lpstr>
      <vt:lpstr>SAVING VEHICLE DATA</vt:lpstr>
      <vt:lpstr>PowerPoint Presentation</vt:lpstr>
      <vt:lpstr>SPEED ESTIMATION</vt:lpstr>
      <vt:lpstr>PowerPoint Presentation</vt:lpstr>
      <vt:lpstr>SCREENSHOTS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Shri Lekha Badam</dc:creator>
  <cp:lastModifiedBy>charan tanuj</cp:lastModifiedBy>
  <cp:revision>151</cp:revision>
  <dcterms:modified xsi:type="dcterms:W3CDTF">2021-12-13T03:27:29Z</dcterms:modified>
</cp:coreProperties>
</file>